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  <p:sldMasterId id="2147483743" r:id="rId5"/>
    <p:sldMasterId id="2147483755" r:id="rId6"/>
    <p:sldMasterId id="2147483773" r:id="rId7"/>
  </p:sldMasterIdLst>
  <p:notesMasterIdLst>
    <p:notesMasterId r:id="rId54"/>
  </p:notesMasterIdLst>
  <p:handoutMasterIdLst>
    <p:handoutMasterId r:id="rId55"/>
  </p:handoutMasterIdLst>
  <p:sldIdLst>
    <p:sldId id="348" r:id="rId8"/>
    <p:sldId id="350" r:id="rId9"/>
    <p:sldId id="369" r:id="rId10"/>
    <p:sldId id="268" r:id="rId11"/>
    <p:sldId id="277" r:id="rId12"/>
    <p:sldId id="278" r:id="rId13"/>
    <p:sldId id="262" r:id="rId14"/>
    <p:sldId id="386" r:id="rId15"/>
    <p:sldId id="279" r:id="rId16"/>
    <p:sldId id="385" r:id="rId17"/>
    <p:sldId id="265" r:id="rId18"/>
    <p:sldId id="280" r:id="rId19"/>
    <p:sldId id="281" r:id="rId20"/>
    <p:sldId id="283" r:id="rId21"/>
    <p:sldId id="370" r:id="rId22"/>
    <p:sldId id="287" r:id="rId23"/>
    <p:sldId id="300" r:id="rId24"/>
    <p:sldId id="378" r:id="rId25"/>
    <p:sldId id="381" r:id="rId26"/>
    <p:sldId id="382" r:id="rId27"/>
    <p:sldId id="383" r:id="rId28"/>
    <p:sldId id="351" r:id="rId29"/>
    <p:sldId id="354" r:id="rId30"/>
    <p:sldId id="352" r:id="rId31"/>
    <p:sldId id="353" r:id="rId32"/>
    <p:sldId id="358" r:id="rId33"/>
    <p:sldId id="359" r:id="rId34"/>
    <p:sldId id="360" r:id="rId35"/>
    <p:sldId id="361" r:id="rId36"/>
    <p:sldId id="355" r:id="rId37"/>
    <p:sldId id="356" r:id="rId38"/>
    <p:sldId id="364" r:id="rId39"/>
    <p:sldId id="365" r:id="rId40"/>
    <p:sldId id="366" r:id="rId41"/>
    <p:sldId id="357" r:id="rId42"/>
    <p:sldId id="362" r:id="rId43"/>
    <p:sldId id="367" r:id="rId44"/>
    <p:sldId id="363" r:id="rId45"/>
    <p:sldId id="373" r:id="rId46"/>
    <p:sldId id="368" r:id="rId47"/>
    <p:sldId id="375" r:id="rId48"/>
    <p:sldId id="376" r:id="rId49"/>
    <p:sldId id="377" r:id="rId50"/>
    <p:sldId id="380" r:id="rId51"/>
    <p:sldId id="384" r:id="rId52"/>
    <p:sldId id="372" r:id="rId5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34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2158A-7735-4DF8-ADEB-0CAFDD7734BB}" type="datetime1">
              <a:rPr lang="pt-BR" smtClean="0"/>
              <a:t>11/11/2025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A83F606-8A8B-426E-A649-E6072AD6EE3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76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1D5713-49C8-469A-A14E-6DB9F2CD4D33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4DD8812-632B-44E3-B183-D20ADC793C3A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90637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61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13000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E61F5-065C-482F-AF09-77F428D1E13A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EC5FC9-F7D0-0141-850B-7623CA81A77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F839E6-7F1F-6E4D-B83C-F5DA99E98229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ACA50E-A3A8-9D41-B30C-03B00FB2DEF0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92073B-F20B-034A-BC3A-9B993F0DD0BA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091F50-D240-B145-B0B1-DAEDDFDE34AD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5B4-4D0A-4964-A1A3-B85B0EE00890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7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252B5-F3E6-4058-A723-196087E9E541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51DFA-97D2-4C90-9100-D1173CC96C37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1B26C-F0DB-4889-B6A3-FE07E152272F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5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565EE-A4B5-4AB4-9432-D16ECAE9EF1F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66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70C2D-02C8-4A1B-A79F-498A53DD951F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0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EF83-1835-4C7A-B4B2-F0B720F5AC0B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5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9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5E4E1C-696A-4E82-B6DD-87ECA4CC925A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79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1A5F9-C71D-4DE8-8BF4-9F6FC06A94B8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2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D2BCF-2001-46DF-B59B-7379CFC1F63A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8" name="Título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DCD7D-5BFD-485D-AED5-B62EAACA4CB6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9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5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90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9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18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45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07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33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227EE-5783-4474-AD9D-0C6134FC9EA8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4" name="Espaço Reservado para Imagem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Imagem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Imagem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4" name="Título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</p:spTree>
    <p:extLst>
      <p:ext uri="{BB962C8B-B14F-4D97-AF65-F5344CB8AC3E}">
        <p14:creationId xmlns:p14="http://schemas.microsoft.com/office/powerpoint/2010/main" val="3258682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8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98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85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71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7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18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42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53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80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rtlCol="0"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C15B84-B4E8-4089-A9B1-A94DDB64F8DE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36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05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7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98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6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62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35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20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51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8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C35658-567B-47FD-B059-777239C7F992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78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06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80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52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1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7F9EF3-FB4D-49C4-B18F-D13F5A07ED88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6CE25-69AB-4C36-AF74-C114772A6047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mente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2AC5C-F9B3-4CE9-8D39-3CA38409E239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2998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2AAAE6-7CA4-4490-8E4D-0778DA4D1286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E7F35D37-0C1A-4D83-92CB-36F7A00A8D79}" type="datetime1">
              <a:rPr lang="pt-BR" noProof="0" smtClean="0"/>
              <a:t>11/11/2025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22" r:id="rId3"/>
    <p:sldLayoutId id="2147483708" r:id="rId4"/>
    <p:sldLayoutId id="2147483709" r:id="rId5"/>
    <p:sldLayoutId id="2147483716" r:id="rId6"/>
    <p:sldLayoutId id="2147483710" r:id="rId7"/>
    <p:sldLayoutId id="2147483724" r:id="rId8"/>
    <p:sldLayoutId id="214748371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11/11/2025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8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32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08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50278-9A9A-0F4E-BDCF-6351BE173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CAMPO DE VENDAS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7F481B-9C2C-084A-8DF1-0582D2DA4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/>
              <a:t>INSIRA O SUBTÍTULO AQUI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E56DD8-F597-5E45-C056-CA833ED1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72357"/>
          </a:xfrm>
          <a:prstGeom prst="rect">
            <a:avLst/>
          </a:prstGeom>
        </p:spPr>
      </p:pic>
      <p:pic>
        <p:nvPicPr>
          <p:cNvPr id="1026" name="Picture 2" descr="Aulas: Filosofia para o 1º ano, materiais digitais: objetos de conhecimento">
            <a:extLst>
              <a:ext uri="{FF2B5EF4-FFF2-40B4-BE49-F238E27FC236}">
                <a16:creationId xmlns:a16="http://schemas.microsoft.com/office/drawing/2014/main" id="{5C70485B-4AB8-A03B-3F61-6DDE5E09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45" y="597938"/>
            <a:ext cx="5365262" cy="23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9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8F646-1488-6210-5D05-02F1CB146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92DAE5-92E2-8934-65C6-1F0D3DDC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(Unioeste)  Leia o texto a seguir.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Esta é uma concepção de ciência que considera a abordagem crítica sua característica mais importante. Para avaliar uma teoria o cientista deve indagar se pode ser criticada - se se expõe a críticas de todos os tipos e, em caso afirmativo, se resiste a essas críticas.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POPPER, Karl. Conjecturas e refutações. Trad. Sérgio Bath. Brasília: UnB, 1982. p. 284.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Com base no texto e nos conhecimentos sobre a filosofia de Popper, assinale a alternativa correta.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a) A concepção de ciência da qual fala Popper é aquela que possui o princípio de verificabilidade, com proposições rigorosas que procuram corrigir as teorias científicas.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b) A ciência busca alcançar o conhecimento de tipo essencial, pois ele garante a verdade de uma teoria científica, permitindo o desenvolvimento em direção à verdade objetiva visada pela ciência.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c) Uma teoria científica é verdadeira se suas proposições são empiricamente falsificáveis via testes, permitindo que sejam autocorrigidas e desenvolvidas na direção de uma verdade objetiva.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d) Os testes empíricos nas ciências humanas, tais como psicologia e sociologia, visam confirmar seu valor de cientificidade, pois suas teorias são falsificáveis.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/>
              <a:t>e) A concepção de ciência que Popper sustenta é a </a:t>
            </a:r>
            <a:r>
              <a:rPr lang="pt-BR" dirty="0" err="1"/>
              <a:t>passivista</a:t>
            </a:r>
            <a:r>
              <a:rPr lang="pt-BR" dirty="0"/>
              <a:t> ou receptacular, na qual as teorias científicas são elaboradas por meio dos sentidos e o erro surge ao interferirmos nos dados obtidos da experiência.   </a:t>
            </a:r>
          </a:p>
          <a:p>
            <a:pPr marL="0" indent="0" algn="just" fontAlgn="base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A14F19-38BF-325A-0424-D7348EA5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252B5-F3E6-4058-A723-196087E9E541}" type="datetime1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4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7848-AA76-423A-AB0E-6A5AF8C4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E933C6-4C13-4300-841F-641D79FCC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maxresdefault.jpg">
            <a:extLst>
              <a:ext uri="{FF2B5EF4-FFF2-40B4-BE49-F238E27FC236}">
                <a16:creationId xmlns:a16="http://schemas.microsoft.com/office/drawing/2014/main" id="{707F5647-0B98-465F-9ADB-7EDD4D8E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6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7B4F35-9B33-781A-7E1E-7A3591E4E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114618-E916-71C3-40C4-29369842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252B5-F3E6-4058-A723-196087E9E541}" type="datetime1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663CC30-E9A1-BDA5-D740-4711A8C397FC}"/>
              </a:ext>
            </a:extLst>
          </p:cNvPr>
          <p:cNvSpPr/>
          <p:nvPr/>
        </p:nvSpPr>
        <p:spPr>
          <a:xfrm>
            <a:off x="8407400" y="-1"/>
            <a:ext cx="3784600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9" name="Retângulo: Biselado 8">
            <a:extLst>
              <a:ext uri="{FF2B5EF4-FFF2-40B4-BE49-F238E27FC236}">
                <a16:creationId xmlns:a16="http://schemas.microsoft.com/office/drawing/2014/main" id="{303A9B42-FB03-5F91-002F-0EE2BC145540}"/>
              </a:ext>
            </a:extLst>
          </p:cNvPr>
          <p:cNvSpPr/>
          <p:nvPr/>
        </p:nvSpPr>
        <p:spPr>
          <a:xfrm>
            <a:off x="8736075" y="503581"/>
            <a:ext cx="3217385" cy="22396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Thomas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kuhn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E8E3CE">
                    <a:lumMod val="10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(1922 - 1996)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ED0A84-39EC-B622-FD81-669F1BA9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499" y="2920627"/>
            <a:ext cx="2486025" cy="3810000"/>
          </a:xfrm>
          <a:prstGeom prst="rect">
            <a:avLst/>
          </a:prstGeom>
        </p:spPr>
      </p:pic>
      <p:pic>
        <p:nvPicPr>
          <p:cNvPr id="1026" name="Picture 2" descr="Thomas Kuhn (1922-1996) timeline | Timetoast timelines">
            <a:extLst>
              <a:ext uri="{FF2B5EF4-FFF2-40B4-BE49-F238E27FC236}">
                <a16:creationId xmlns:a16="http://schemas.microsoft.com/office/drawing/2014/main" id="{8C0C8C93-0ABA-A747-CF30-E76354C9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8407400" cy="686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0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7B5BC0-B372-1994-6AC4-070498B5E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F6728-2747-2491-D4E4-83037A6C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3333"/>
            <a:ext cx="10058400" cy="1132257"/>
          </a:xfrm>
        </p:spPr>
        <p:txBody>
          <a:bodyPr>
            <a:noAutofit/>
          </a:bodyPr>
          <a:lstStyle/>
          <a:p>
            <a:pPr algn="ctr"/>
            <a:r>
              <a:rPr lang="pt-BR" sz="6600" u="sng" dirty="0">
                <a:latin typeface="Algerian" panose="04020705040A02060702" pitchFamily="82" charset="0"/>
              </a:rPr>
              <a:t>Revolução</a:t>
            </a:r>
            <a:r>
              <a:rPr lang="pt-BR" sz="6600" dirty="0">
                <a:latin typeface="Algerian" panose="04020705040A02060702" pitchFamily="82" charset="0"/>
              </a:rPr>
              <a:t> </a:t>
            </a:r>
            <a:r>
              <a:rPr lang="pt-BR" sz="6600" u="sng" dirty="0">
                <a:latin typeface="Algerian" panose="04020705040A02060702" pitchFamily="82" charset="0"/>
              </a:rPr>
              <a:t>científica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1871CF-8F77-70EF-FA12-8C3AFBD9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1175591"/>
            <a:ext cx="11984181" cy="56363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</a:rPr>
              <a:t>O que fundamenta uma ciência?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 Crítica ao progresso positivista;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 Crítica a verificabilidade;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 Crítica a refutabilidade;</a:t>
            </a: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</a:rPr>
              <a:t>Critério de ruptura e descontinuidade: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002060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Paradigma: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</a:rPr>
              <a:t>Teoria - Modelo;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Ciência Normal: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</a:rPr>
              <a:t>Desenvolve-se dentro do Paradigma </a:t>
            </a:r>
            <a:r>
              <a:rPr lang="pt-BR" sz="1800" i="1" dirty="0">
                <a:solidFill>
                  <a:schemeClr val="tx1"/>
                </a:solidFill>
              </a:rPr>
              <a:t>(acúmulo de dados)</a:t>
            </a:r>
            <a:r>
              <a:rPr lang="pt-BR" sz="1800" dirty="0">
                <a:solidFill>
                  <a:schemeClr val="tx1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Anomalia: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</a:rPr>
              <a:t>Crise do Paradigma </a:t>
            </a:r>
            <a:r>
              <a:rPr lang="pt-BR" sz="1800" i="1" dirty="0">
                <a:solidFill>
                  <a:schemeClr val="tx1"/>
                </a:solidFill>
              </a:rPr>
              <a:t>(Transição)</a:t>
            </a:r>
            <a:r>
              <a:rPr lang="pt-BR" sz="1800" dirty="0">
                <a:solidFill>
                  <a:schemeClr val="tx1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Ciência Extraordinária </a:t>
            </a:r>
            <a:r>
              <a:rPr lang="pt-BR" sz="2400" i="1" dirty="0">
                <a:solidFill>
                  <a:srgbClr val="002060"/>
                </a:solidFill>
              </a:rPr>
              <a:t>(Anormal)</a:t>
            </a:r>
            <a:r>
              <a:rPr lang="pt-BR" sz="2400" dirty="0">
                <a:solidFill>
                  <a:srgbClr val="002060"/>
                </a:solidFill>
              </a:rPr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</a:rPr>
              <a:t>Novo Paradigma;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5DFE91-202B-6BEF-B2A2-88800845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252B5-F3E6-4058-A723-196087E9E541}" type="datetime1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Imagem 4" descr="Revolução científica.jpg">
            <a:extLst>
              <a:ext uri="{FF2B5EF4-FFF2-40B4-BE49-F238E27FC236}">
                <a16:creationId xmlns:a16="http://schemas.microsoft.com/office/drawing/2014/main" id="{EB5548C2-65EE-C6BA-7468-DD6B29A7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132" y="2743624"/>
            <a:ext cx="4643438" cy="2500306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3D4685A-4722-BAC1-B8BE-578EF422C95E}"/>
              </a:ext>
            </a:extLst>
          </p:cNvPr>
          <p:cNvCxnSpPr>
            <a:cxnSpLocks/>
          </p:cNvCxnSpPr>
          <p:nvPr/>
        </p:nvCxnSpPr>
        <p:spPr>
          <a:xfrm flipH="1">
            <a:off x="4391891" y="5029200"/>
            <a:ext cx="2299854" cy="471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59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50DDB3-7B68-456C-8640-16F5C5E66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(</a:t>
            </a:r>
            <a:r>
              <a:rPr lang="pt-BR" sz="5600" dirty="0" err="1">
                <a:solidFill>
                  <a:schemeClr val="bg1"/>
                </a:solidFill>
              </a:rPr>
              <a:t>Unioeste</a:t>
            </a:r>
            <a:r>
              <a:rPr lang="pt-BR" sz="5600" dirty="0">
                <a:solidFill>
                  <a:schemeClr val="bg1"/>
                </a:solidFill>
              </a:rPr>
              <a:t>)  “Kuhn sustenta que a ciência progride quando os cientistas são treinados numa tradição intelectual comum e usam essa tradição para resolver os problemas que ela suscita. Kuhn vê a história de uma ciência ‘madura’ como sendo, essencialmente, uma sucessão de tradições, cada uma das quais com sua própria teoria e seus próprios métodos de pesquisa, cada um guiando uma comunidade de cientistas durante um certo período de tempo e sendo finalmente abandonada. Kuhn começou por chamar às ideias de uma tradição científica um ‘paradigma’ [...] O paradigma, como um todo, determina que problemas são investigados, que dados são considerados pertinentes, que técnicas de investigação são usadas e que tipos de solução se admitem. [...] Revoluções, como as de Copérnico, Newton, Darwin e Einstein não são frequentes, diz Kuhn, e são deflagradas por crises. Uma crise ocorre quando os cientistas são incapazes de resolver muitos problemas de longa data com que o paradigma se defronta”.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 err="1">
                <a:solidFill>
                  <a:schemeClr val="bg1"/>
                </a:solidFill>
              </a:rPr>
              <a:t>Kneller</a:t>
            </a:r>
            <a:r>
              <a:rPr lang="pt-BR" sz="5600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Considerando o texto acima e as ideias de Kuhn sobre a atividade científica, seguem as afirmativas abaixo: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I. O paradigma determina o que uma comunidade científica pode investigar, quais os métodos e as soluções possíveis.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II. A história da ciência mostra uma sucessão de rupturas ou revoluções, ou seja, mudanças de paradigmas e não um processo progressivo linear contínuo do conhecimento científico.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III. Um paradigma entra em crise e pode ser substituído por outro quando ele não permite mais a solução de problemas considerados importantes pela comunidade científica.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IV. A história da ciência não tem nenhuma importância para a investigação da atividade científica, pois a ciência não é condicionada, de forma alguma, por seu contexto histórico.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V. O progresso científico ocorre dentro de uma tradição enquanto o paradigma permitir que os problemas considerados importantes sejam resolvidos (ciência normal).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 Das afirmativas feitas acima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a) apenas IV está correta.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b) apenas III e V estão corretas.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c) apenas I, II e IV estão corretas.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5600" dirty="0">
                <a:solidFill>
                  <a:schemeClr val="bg1"/>
                </a:solidFill>
              </a:rPr>
              <a:t>d) apenas I, II e V estão corretas.   </a:t>
            </a:r>
          </a:p>
          <a:p>
            <a:pPr marL="0" indent="0" algn="just">
              <a:buNone/>
            </a:pPr>
            <a:r>
              <a:rPr lang="pt-BR" sz="5600" dirty="0">
                <a:solidFill>
                  <a:schemeClr val="bg1"/>
                </a:solidFill>
              </a:rPr>
              <a:t>e) apenas I, II, III, V estão corretas.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0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869877D1-2747-34CF-DCF9-9FF631A36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3"/>
            <a:ext cx="12192000" cy="68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0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363F9-0C16-44A4-9759-51C8FC67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168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t-BR" sz="880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055362-6F05-47B0-A1E0-206AAC87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73628"/>
            <a:ext cx="9905999" cy="3541714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Estudo que investiga as condições necessárias para uma administração responsável da vida humana, animal e responsabilidade ambiental.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D152CD-CD9A-42EC-A3B3-B8E47915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83" y="3183763"/>
            <a:ext cx="6283119" cy="3298637"/>
          </a:xfrm>
          <a:prstGeom prst="rect">
            <a:avLst/>
          </a:prstGeom>
        </p:spPr>
      </p:pic>
      <p:pic>
        <p:nvPicPr>
          <p:cNvPr id="2050" name="Picture 2" descr="Acimarley Freitas: Psicologia e Bioética: Interfaces de Saberes e Práticas">
            <a:extLst>
              <a:ext uri="{FF2B5EF4-FFF2-40B4-BE49-F238E27FC236}">
                <a16:creationId xmlns:a16="http://schemas.microsoft.com/office/drawing/2014/main" id="{49C268B2-3B1B-4130-8B12-9FB4459F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31" y="3183763"/>
            <a:ext cx="4010555" cy="30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9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B104B-9336-436A-A447-6EB1B291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8552"/>
            <a:ext cx="9906000" cy="1477961"/>
          </a:xfrm>
        </p:spPr>
        <p:txBody>
          <a:bodyPr>
            <a:normAutofit/>
          </a:bodyPr>
          <a:lstStyle/>
          <a:p>
            <a:pPr algn="ctr"/>
            <a:r>
              <a:rPr lang="pt-BR" sz="9600" u="sng" dirty="0">
                <a:solidFill>
                  <a:srgbClr val="CC3300"/>
                </a:solidFill>
                <a:latin typeface="Algerian" panose="04020705040A02060702" pitchFamily="82" charset="0"/>
              </a:rPr>
              <a:t>bioética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789FFA-77A4-430C-93E8-6BE2EAD2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0" y="1971118"/>
            <a:ext cx="4878391" cy="823912"/>
          </a:xfrm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4400" dirty="0">
                <a:solidFill>
                  <a:srgbClr val="FFC000"/>
                </a:solidFill>
                <a:latin typeface="Algerian" panose="04020705040A02060702" pitchFamily="82" charset="0"/>
              </a:rPr>
              <a:t>persistentes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CF22EE3-671C-4993-B852-B53A6CAE1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pt-BR" sz="2800"/>
              <a:t>Extermínio</a:t>
            </a:r>
            <a:r>
              <a:rPr lang="pt-BR" sz="2800" dirty="0"/>
              <a:t>;</a:t>
            </a:r>
          </a:p>
          <a:p>
            <a:endParaRPr lang="pt-BR" sz="2800" dirty="0"/>
          </a:p>
          <a:p>
            <a:r>
              <a:rPr lang="pt-BR" sz="2800" dirty="0"/>
              <a:t>Aborto;</a:t>
            </a:r>
          </a:p>
          <a:p>
            <a:endParaRPr lang="pt-BR" sz="2800" dirty="0"/>
          </a:p>
          <a:p>
            <a:r>
              <a:rPr lang="pt-BR" sz="2800" dirty="0"/>
              <a:t>Suicídio...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9748F8C-A934-420A-BD84-908D74319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71118"/>
            <a:ext cx="4875210" cy="823912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4400" dirty="0">
                <a:solidFill>
                  <a:srgbClr val="00B0F0"/>
                </a:solidFill>
                <a:latin typeface="Algerian" panose="04020705040A02060702" pitchFamily="82" charset="0"/>
              </a:rPr>
              <a:t>emergentes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A650A03-810F-4144-AD65-F9EB28132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pt-BR" sz="3000" dirty="0"/>
              <a:t>Células tronco;</a:t>
            </a:r>
          </a:p>
          <a:p>
            <a:endParaRPr lang="pt-BR" sz="3000" dirty="0"/>
          </a:p>
          <a:p>
            <a:r>
              <a:rPr lang="pt-BR" sz="3000" dirty="0"/>
              <a:t>Clonagem;</a:t>
            </a:r>
          </a:p>
          <a:p>
            <a:endParaRPr lang="pt-BR" sz="3000" dirty="0"/>
          </a:p>
          <a:p>
            <a:r>
              <a:rPr lang="pt-BR" sz="3000" dirty="0"/>
              <a:t>Transgênicos...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961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9A54B4DC-DEAA-9F66-FDB9-CCF74371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22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39129C-BA50-C1D5-1D5B-6FA7F161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blz - Desenho de porfabia - Gartic">
            <a:extLst>
              <a:ext uri="{FF2B5EF4-FFF2-40B4-BE49-F238E27FC236}">
                <a16:creationId xmlns:a16="http://schemas.microsoft.com/office/drawing/2014/main" id="{9C1A00D5-07E5-5A17-FA7E-9A1916D25A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27" y="2108200"/>
            <a:ext cx="4566671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5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- EstÃ©tica e filosofia da arte PowerPoint Presentation, free download  - ID:3966758">
            <a:extLst>
              <a:ext uri="{FF2B5EF4-FFF2-40B4-BE49-F238E27FC236}">
                <a16:creationId xmlns:a16="http://schemas.microsoft.com/office/drawing/2014/main" id="{299B2B3B-F1D4-0849-3EA2-B7B2AB064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932">
            <a:off x="659981" y="848582"/>
            <a:ext cx="4119446" cy="30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ncepto y clasificación de la epistemología | Flashcards">
            <a:extLst>
              <a:ext uri="{FF2B5EF4-FFF2-40B4-BE49-F238E27FC236}">
                <a16:creationId xmlns:a16="http://schemas.microsoft.com/office/drawing/2014/main" id="{C5A61252-EFAC-7F47-F2E8-DA049321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645">
            <a:off x="7792434" y="1290837"/>
            <a:ext cx="3974783" cy="198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pisódio 2 - Filosofia Da Ciência by PodScience">
            <a:extLst>
              <a:ext uri="{FF2B5EF4-FFF2-40B4-BE49-F238E27FC236}">
                <a16:creationId xmlns:a16="http://schemas.microsoft.com/office/drawing/2014/main" id="{2F23A271-49D9-0B5F-70E9-CDB57F45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56" y="3318876"/>
            <a:ext cx="2935742" cy="29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5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“O termo 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bioética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foi, primeiramente, utilizado pelo médico norte-americano V. R. Potter no início da década de 1970. [...] Nos últimos trinta anos, a bioética cresceu rapidamente como área de conhecimento e tornou-se particularmente importante nas ciências relacionadas com a vida humana, tais como a medicina, a enfermagem, a biologia, o direito etc., apesar de ser um objeto de estudo interdisciplinar e ter ocupado também lugar central na filosofia moral”. (D.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Dall'Agnol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Tendo em conta o ponto de vista da Bioética, é correto afirmar que </a:t>
            </a: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questões relacionadas à intervenção na natureza e ao uso de recursos naturais são independentes das que dizem respeito à segurança, ao meio ambiente e ao bem-estar comum.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a conduta humana no âmbito das ciências da vida e da saúde não precisa ser analisada à luz dos valores e princípios morais.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é preciso discutir a questão da responsabilidade e da autoridade da ciência e do médico em relação às intervenções e limites de certas experiências, tais como o aborto induzido, a esterilização, a eutanásia, a clonagem, as células-tronco, etc.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o conhecimento científico, exatamente por tratar da verdade, não pode sofrer limitações por questões éticas e, portanto, é independente de valores morais.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a ciência é uma atividade imparcial, neutra e desinteressada.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3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neuroética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uma área de pesquisa interdisciplinar que se concentra nas questões éticas levantadas pelo entendimento cada vez maior acerca do cérebro e de nossa capacidade de monitorá-lo e influenciá-lo bem como examina as questões éticas que emergem do entendimento cada vez mais aprofundado das bases biológicas das ações e das escolhas éticas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(ROSKIES, ADINA, 2016).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Diante dessa definição do campo da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neuroética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marque a alternativa que NÃO apresenta um problema especificamente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neuroético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Questões referentes à privacidade, decorrentes de tecnologias capazes de decodificar o conteúdo mental. 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A manipulação de consumidores mediante técnicas de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neuromarketing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que influenciam suas tomadas de decisão. 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Questões referentes à utilização de seres humanos como cobaias no teste de tecnologias da indústria cosmética. 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A preservação de identidades pessoais diante de procedimentos de alteração neurológica de memória, humor, desejos ou impulsividade. 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Questões referentes à autonomia, decorrentes do desenvolvimento de drogas capazes de levar a comportamentos estereotipados.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42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707D229-3CAC-03CC-686F-B1C75CE36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8A2085E-52DB-AF3C-2DDF-46A56341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AF56C016-A21E-724C-9551-97480CE2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4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707D229-3CAC-03CC-686F-B1C75CE3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391478"/>
            <a:ext cx="11516139" cy="5296495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Estética </a:t>
            </a:r>
            <a:r>
              <a:rPr lang="pt-BR" sz="3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pt-BR" sz="3000" b="1" dirty="0" err="1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Aisthesis</a:t>
            </a:r>
            <a:r>
              <a:rPr lang="pt-BR" sz="3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– Sensação)</a:t>
            </a:r>
            <a:r>
              <a:rPr lang="pt-BR" sz="3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Estudo da natureza do Belo e dos fundamentos da Arte;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Poética: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Referente a Arte;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0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Poiésis</a:t>
            </a:r>
            <a:r>
              <a:rPr lang="pt-BR" sz="3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Fabricação;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0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Mímesis</a:t>
            </a:r>
            <a:r>
              <a:rPr lang="pt-BR" sz="3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Imitação;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0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Verossímel</a:t>
            </a:r>
            <a:r>
              <a:rPr lang="pt-BR" sz="3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Semelhante a verdade;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Sublime: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Quase perfeito;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8A2085E-52DB-AF3C-2DDF-46A56341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70027"/>
            <a:ext cx="10058400" cy="1221451"/>
          </a:xfrm>
        </p:spPr>
        <p:txBody>
          <a:bodyPr>
            <a:normAutofit/>
          </a:bodyPr>
          <a:lstStyle/>
          <a:p>
            <a:pPr algn="ctr"/>
            <a:r>
              <a:rPr lang="pt-BR" sz="8000" u="sng" dirty="0">
                <a:solidFill>
                  <a:srgbClr val="CC3300"/>
                </a:solidFill>
                <a:latin typeface="Algerian" panose="04020705040A02060702" pitchFamily="82" charset="0"/>
              </a:rPr>
              <a:t>CONCEITOS</a:t>
            </a:r>
            <a:r>
              <a:rPr lang="pt-BR" sz="8000" dirty="0">
                <a:solidFill>
                  <a:srgbClr val="CC3300"/>
                </a:solidFill>
                <a:latin typeface="Algerian" panose="04020705040A02060702" pitchFamily="82" charset="0"/>
              </a:rPr>
              <a:t> </a:t>
            </a:r>
            <a:r>
              <a:rPr lang="pt-BR" sz="8000" u="sng" dirty="0">
                <a:solidFill>
                  <a:srgbClr val="CC3300"/>
                </a:solidFill>
                <a:latin typeface="Algerian" panose="04020705040A02060702" pitchFamily="82" charset="0"/>
              </a:rPr>
              <a:t>GERAIS</a:t>
            </a:r>
            <a:endParaRPr lang="pt-BR" sz="8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D42E57-65AD-9AAE-D61C-40B51354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269" y="2612929"/>
            <a:ext cx="4936411" cy="37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87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8A2085E-52DB-AF3C-2DDF-46A56341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008"/>
            <a:ext cx="10058400" cy="1369074"/>
          </a:xfrm>
        </p:spPr>
        <p:txBody>
          <a:bodyPr>
            <a:normAutofit/>
          </a:bodyPr>
          <a:lstStyle/>
          <a:p>
            <a:pPr algn="ctr"/>
            <a:r>
              <a:rPr lang="pt-BR" sz="8800" u="sng" dirty="0">
                <a:solidFill>
                  <a:srgbClr val="CC3300"/>
                </a:solidFill>
                <a:latin typeface="Algerian" panose="04020705040A02060702" pitchFamily="82" charset="0"/>
              </a:rPr>
              <a:t>estética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FB072F-C65A-C975-B1CA-3A6A7BB39DFE}"/>
              </a:ext>
            </a:extLst>
          </p:cNvPr>
          <p:cNvSpPr txBox="1">
            <a:spLocks/>
          </p:cNvSpPr>
          <p:nvPr/>
        </p:nvSpPr>
        <p:spPr>
          <a:xfrm>
            <a:off x="553417" y="2183802"/>
            <a:ext cx="5440984" cy="82391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u="sng">
                <a:solidFill>
                  <a:schemeClr val="accent5"/>
                </a:solidFill>
                <a:latin typeface="Comic Sans MS" panose="030F0702030302020204" pitchFamily="66" charset="0"/>
              </a:rPr>
              <a:t>Platão</a:t>
            </a:r>
            <a:endParaRPr lang="pt-BR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9069AF0-D3CC-988D-A3A5-89B47F2A6756}"/>
              </a:ext>
            </a:extLst>
          </p:cNvPr>
          <p:cNvSpPr txBox="1">
            <a:spLocks/>
          </p:cNvSpPr>
          <p:nvPr/>
        </p:nvSpPr>
        <p:spPr>
          <a:xfrm>
            <a:off x="556592" y="3132666"/>
            <a:ext cx="5440984" cy="366132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101600">
              <a:schemeClr val="bg2">
                <a:lumMod val="75000"/>
                <a:alpha val="60000"/>
              </a:schemeClr>
            </a:glow>
          </a:effectLst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Dualidade</a:t>
            </a:r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 Sensível – Inteligível;</a:t>
            </a:r>
          </a:p>
          <a:p>
            <a:endParaRPr lang="pt-BR" sz="2400" dirty="0">
              <a:solidFill>
                <a:srgbClr val="2828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pt-BR" sz="2400" b="1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Artistas</a:t>
            </a:r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pt-BR" sz="2400" dirty="0" err="1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Mímesis</a:t>
            </a:r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;</a:t>
            </a:r>
          </a:p>
          <a:p>
            <a:pPr lvl="1"/>
            <a:r>
              <a:rPr lang="pt-BR" sz="20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Cópia da cópia;</a:t>
            </a:r>
          </a:p>
          <a:p>
            <a:pPr lvl="1"/>
            <a:r>
              <a:rPr lang="pt-BR" sz="20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Não trazem verdades;</a:t>
            </a:r>
          </a:p>
          <a:p>
            <a:pPr lvl="1"/>
            <a:r>
              <a:rPr lang="pt-BR" sz="20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Enfraquecem o homem;</a:t>
            </a:r>
          </a:p>
          <a:p>
            <a:pPr lvl="1"/>
            <a:endParaRPr lang="pt-BR" sz="2000" dirty="0">
              <a:solidFill>
                <a:srgbClr val="2828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pt-BR" sz="2400" b="1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 Belo</a:t>
            </a:r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</a:p>
          <a:p>
            <a:pPr lvl="1"/>
            <a:r>
              <a:rPr lang="pt-BR" sz="20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 que é eterno no mundo das ideias;</a:t>
            </a:r>
          </a:p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ACB31C0-0711-0CF1-1D14-0B6A4CEFCBF5}"/>
              </a:ext>
            </a:extLst>
          </p:cNvPr>
          <p:cNvSpPr txBox="1">
            <a:spLocks/>
          </p:cNvSpPr>
          <p:nvPr/>
        </p:nvSpPr>
        <p:spPr>
          <a:xfrm>
            <a:off x="6194426" y="2183802"/>
            <a:ext cx="5311774" cy="823912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glow rad="101600">
              <a:schemeClr val="tx2">
                <a:lumMod val="25000"/>
                <a:alpha val="60000"/>
              </a:schemeClr>
            </a:glow>
          </a:effectLst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u="sng">
                <a:solidFill>
                  <a:schemeClr val="accent5"/>
                </a:solidFill>
                <a:latin typeface="Comic Sans MS" panose="030F0702030302020204" pitchFamily="66" charset="0"/>
              </a:rPr>
              <a:t>ARISTÓTELES</a:t>
            </a:r>
            <a:endParaRPr lang="pt-BR" sz="4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C51EC09-6108-7498-DC4B-984F403BE8FC}"/>
              </a:ext>
            </a:extLst>
          </p:cNvPr>
          <p:cNvSpPr txBox="1">
            <a:spLocks/>
          </p:cNvSpPr>
          <p:nvPr/>
        </p:nvSpPr>
        <p:spPr>
          <a:xfrm>
            <a:off x="6172200" y="3132666"/>
            <a:ext cx="5334000" cy="3661326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glow rad="101600">
              <a:schemeClr val="tx2">
                <a:lumMod val="25000"/>
                <a:alpha val="60000"/>
              </a:schemeClr>
            </a:glow>
          </a:effectLst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 coisa em si</a:t>
            </a:r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 No próprio objeto;</a:t>
            </a:r>
          </a:p>
          <a:p>
            <a:endParaRPr lang="pt-BR" sz="2400" dirty="0">
              <a:solidFill>
                <a:srgbClr val="2828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pt-BR" sz="2400" b="1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Artistas/arte:</a:t>
            </a:r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Verossímil;</a:t>
            </a:r>
          </a:p>
          <a:p>
            <a:pPr lvl="1"/>
            <a:r>
              <a:rPr lang="pt-BR" sz="20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Noção de verdade;</a:t>
            </a:r>
          </a:p>
          <a:p>
            <a:pPr lvl="1"/>
            <a:endParaRPr lang="pt-BR" sz="2000" dirty="0">
              <a:solidFill>
                <a:srgbClr val="2828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pt-BR" sz="2400" b="1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 Belo:</a:t>
            </a:r>
          </a:p>
          <a:p>
            <a:pPr lvl="1"/>
            <a:r>
              <a:rPr lang="pt-BR" sz="20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Proporção;</a:t>
            </a:r>
          </a:p>
          <a:p>
            <a:pPr lvl="1"/>
            <a:r>
              <a:rPr lang="pt-BR" sz="20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Claridade;</a:t>
            </a:r>
          </a:p>
          <a:p>
            <a:pPr lvl="1"/>
            <a:r>
              <a:rPr lang="pt-BR" sz="20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Simetria;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680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FC668F9-4B18-3DA6-A9C5-405C5ED2E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912" y="-1"/>
            <a:ext cx="9156124" cy="6867093"/>
          </a:xfrm>
        </p:spPr>
      </p:pic>
    </p:spTree>
    <p:extLst>
      <p:ext uri="{BB962C8B-B14F-4D97-AF65-F5344CB8AC3E}">
        <p14:creationId xmlns:p14="http://schemas.microsoft.com/office/powerpoint/2010/main" val="1387709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8A2085E-52DB-AF3C-2DDF-46A56341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008"/>
            <a:ext cx="10058400" cy="1369074"/>
          </a:xfrm>
        </p:spPr>
        <p:txBody>
          <a:bodyPr>
            <a:normAutofit/>
          </a:bodyPr>
          <a:lstStyle/>
          <a:p>
            <a:pPr algn="ctr"/>
            <a:r>
              <a:rPr lang="pt-BR" sz="8800" u="sng" dirty="0">
                <a:solidFill>
                  <a:srgbClr val="CC3300"/>
                </a:solidFill>
                <a:latin typeface="Algerian" panose="04020705040A02060702" pitchFamily="82" charset="0"/>
              </a:rPr>
              <a:t>estética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ED9F18C1-9908-E2B3-E3ED-CF6E064AB596}"/>
              </a:ext>
            </a:extLst>
          </p:cNvPr>
          <p:cNvSpPr txBox="1">
            <a:spLocks/>
          </p:cNvSpPr>
          <p:nvPr/>
        </p:nvSpPr>
        <p:spPr>
          <a:xfrm>
            <a:off x="553417" y="2183802"/>
            <a:ext cx="5440984" cy="82391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u="sng">
                <a:solidFill>
                  <a:schemeClr val="accent5"/>
                </a:solidFill>
                <a:latin typeface="Comic Sans MS" panose="030F0702030302020204" pitchFamily="66" charset="0"/>
              </a:rPr>
              <a:t>Platão</a:t>
            </a:r>
            <a:endParaRPr lang="pt-BR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C8967416-E118-67C9-9993-1F0DE0977D6B}"/>
              </a:ext>
            </a:extLst>
          </p:cNvPr>
          <p:cNvSpPr txBox="1">
            <a:spLocks/>
          </p:cNvSpPr>
          <p:nvPr/>
        </p:nvSpPr>
        <p:spPr>
          <a:xfrm>
            <a:off x="556592" y="3132666"/>
            <a:ext cx="5440984" cy="352331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glow rad="101600">
              <a:schemeClr val="bg2">
                <a:lumMod val="75000"/>
                <a:alpha val="60000"/>
              </a:schemeClr>
            </a:glow>
          </a:effectLst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282828"/>
                </a:solidFill>
              </a:rPr>
              <a:t>Cópia de coisas fenomênicas;</a:t>
            </a:r>
          </a:p>
          <a:p>
            <a:endParaRPr lang="pt-BR" dirty="0">
              <a:solidFill>
                <a:srgbClr val="282828"/>
              </a:solidFill>
            </a:endParaRPr>
          </a:p>
          <a:p>
            <a:r>
              <a:rPr lang="pt-BR" dirty="0">
                <a:solidFill>
                  <a:srgbClr val="282828"/>
                </a:solidFill>
              </a:rPr>
              <a:t>Inferior e inadequado;</a:t>
            </a:r>
          </a:p>
          <a:p>
            <a:endParaRPr lang="pt-BR" dirty="0">
              <a:solidFill>
                <a:srgbClr val="282828"/>
              </a:solidFill>
            </a:endParaRPr>
          </a:p>
          <a:p>
            <a:r>
              <a:rPr lang="pt-BR" dirty="0">
                <a:solidFill>
                  <a:srgbClr val="282828"/>
                </a:solidFill>
              </a:rPr>
              <a:t>Estimula elementos irracionais na alma: </a:t>
            </a:r>
            <a:r>
              <a:rPr lang="pt-BR" b="1" dirty="0">
                <a:solidFill>
                  <a:srgbClr val="282828"/>
                </a:solidFill>
              </a:rPr>
              <a:t>Paixões e instintos;</a:t>
            </a:r>
          </a:p>
          <a:p>
            <a:endParaRPr lang="pt-BR" dirty="0">
              <a:solidFill>
                <a:srgbClr val="282828"/>
              </a:solidFill>
            </a:endParaRPr>
          </a:p>
          <a:p>
            <a:r>
              <a:rPr lang="pt-BR" dirty="0">
                <a:solidFill>
                  <a:srgbClr val="282828"/>
                </a:solidFill>
              </a:rPr>
              <a:t>Artista desconhece a realidade do imitado;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67362801-22AB-756E-C67F-0C29D3455801}"/>
              </a:ext>
            </a:extLst>
          </p:cNvPr>
          <p:cNvSpPr txBox="1">
            <a:spLocks/>
          </p:cNvSpPr>
          <p:nvPr/>
        </p:nvSpPr>
        <p:spPr>
          <a:xfrm>
            <a:off x="6194426" y="2183802"/>
            <a:ext cx="5311774" cy="823912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glow rad="101600">
              <a:schemeClr val="tx2">
                <a:lumMod val="25000"/>
                <a:alpha val="60000"/>
              </a:schemeClr>
            </a:glow>
          </a:effectLst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u="sng">
                <a:solidFill>
                  <a:schemeClr val="accent5"/>
                </a:solidFill>
                <a:latin typeface="Comic Sans MS" panose="030F0702030302020204" pitchFamily="66" charset="0"/>
              </a:rPr>
              <a:t>ARISTÓTELES</a:t>
            </a:r>
            <a:endParaRPr lang="pt-BR" sz="4000" b="1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Espaço Reservado para Conteúdo 6">
            <a:extLst>
              <a:ext uri="{FF2B5EF4-FFF2-40B4-BE49-F238E27FC236}">
                <a16:creationId xmlns:a16="http://schemas.microsoft.com/office/drawing/2014/main" id="{C88B551E-ECB4-CF32-FAD0-7BF60485D904}"/>
              </a:ext>
            </a:extLst>
          </p:cNvPr>
          <p:cNvSpPr txBox="1">
            <a:spLocks/>
          </p:cNvSpPr>
          <p:nvPr/>
        </p:nvSpPr>
        <p:spPr>
          <a:xfrm>
            <a:off x="6172200" y="3132666"/>
            <a:ext cx="5334000" cy="3523315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glow rad="101600">
              <a:schemeClr val="tx2">
                <a:lumMod val="25000"/>
                <a:alpha val="60000"/>
              </a:schemeClr>
            </a:glow>
          </a:effectLst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 arte como “CATARSE”;</a:t>
            </a:r>
          </a:p>
          <a:p>
            <a:pPr lvl="1"/>
            <a:r>
              <a:rPr lang="pt-BR" sz="2400" b="1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Purificação e elevação.</a:t>
            </a:r>
          </a:p>
          <a:p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Satisfação/prazer em imitar;</a:t>
            </a:r>
          </a:p>
          <a:p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Universal possível, inspiração coletiva;</a:t>
            </a:r>
          </a:p>
          <a:p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Poesia &gt; História;</a:t>
            </a:r>
          </a:p>
          <a:p>
            <a:r>
              <a:rPr lang="pt-BR" sz="24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Poeta é livre para imitar (Tempo, opinião...);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7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41950B-2CF8-E40B-5BD4-AEBF72A1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17983"/>
            <a:ext cx="11688418" cy="5181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Immanuel Kant: Estética.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Ciência que trata das condições da percepção pelos sentidos;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Teoria do Belo e dos fundamentos da arte;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3200" dirty="0">
              <a:solidFill>
                <a:srgbClr val="2828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Juízo estético</a:t>
            </a:r>
            <a:r>
              <a:rPr lang="pt-BR" sz="3200" b="1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pt-BR" sz="32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 Belo.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Fenômeno </a:t>
            </a:r>
            <a:r>
              <a:rPr lang="pt-BR" sz="32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 Beleza contida no objeto;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Como o intelecto entende?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Sensação</a:t>
            </a:r>
            <a:r>
              <a:rPr lang="pt-BR" sz="28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 </a:t>
            </a:r>
            <a:r>
              <a:rPr lang="pt-BR" sz="2800" b="1" i="1" u="sng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PRAZER</a:t>
            </a:r>
            <a:r>
              <a:rPr lang="pt-BR" sz="28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(subjetivo);</a:t>
            </a:r>
            <a:endParaRPr lang="pt-BR" sz="2800" dirty="0">
              <a:solidFill>
                <a:srgbClr val="2828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9129C-BA50-C1D5-1D5B-6FA7F161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7017"/>
            <a:ext cx="10058400" cy="11551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000" u="sng" dirty="0">
                <a:solidFill>
                  <a:schemeClr val="accent5"/>
                </a:solidFill>
                <a:latin typeface="Algerian" panose="04020705040A02060702" pitchFamily="82" charset="0"/>
              </a:rPr>
              <a:t>ESTÉTICA</a:t>
            </a:r>
            <a:endParaRPr lang="pt-BR" sz="8000" dirty="0"/>
          </a:p>
        </p:txBody>
      </p:sp>
      <p:pic>
        <p:nvPicPr>
          <p:cNvPr id="4098" name="Picture 2" descr="IMMANUEL KANT | Correntes filosoficas, Período histórico, Racionalismo">
            <a:extLst>
              <a:ext uri="{FF2B5EF4-FFF2-40B4-BE49-F238E27FC236}">
                <a16:creationId xmlns:a16="http://schemas.microsoft.com/office/drawing/2014/main" id="{762062F7-4D0E-EADD-7263-6E7EF34C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03" y="37420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usttavo Lima e outros sertanejos atraem multidões à ExpoLondrina | Jornal  Folha de Londrina | Últimas Notícias de Londrina e do Paraná">
            <a:extLst>
              <a:ext uri="{FF2B5EF4-FFF2-40B4-BE49-F238E27FC236}">
                <a16:creationId xmlns:a16="http://schemas.microsoft.com/office/drawing/2014/main" id="{5D12F5DF-D3B5-36B8-3BAD-A784CEBD81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8" name="Picture 4" descr="Faremos novamente uma grande festa”, garante Gusttavo Lima para região de  Ribeirão Preto – A Tribuna Regional">
            <a:extLst>
              <a:ext uri="{FF2B5EF4-FFF2-40B4-BE49-F238E27FC236}">
                <a16:creationId xmlns:a16="http://schemas.microsoft.com/office/drawing/2014/main" id="{9B150357-6EED-D1E5-FC71-BAD30C523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440" y="389118"/>
            <a:ext cx="9706318" cy="64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lok, Alan Walker e KIDDO em: &quot;Headlights&quot; - Altafonte BR">
            <a:extLst>
              <a:ext uri="{FF2B5EF4-FFF2-40B4-BE49-F238E27FC236}">
                <a16:creationId xmlns:a16="http://schemas.microsoft.com/office/drawing/2014/main" id="{73A97544-5682-1404-27B4-6DF32F4B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45" y="2152650"/>
            <a:ext cx="75628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1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41950B-2CF8-E40B-5BD4-AEBF72A1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17983"/>
            <a:ext cx="11688418" cy="5181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Nietzsche:</a:t>
            </a:r>
            <a:r>
              <a:rPr lang="pt-BR" sz="32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pt-BR" sz="32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Vontade de potência.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>
              <a:solidFill>
                <a:srgbClr val="2828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 nascimento da tragédia: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Apolíneo e Dionisíaco;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3200" dirty="0">
              <a:solidFill>
                <a:srgbClr val="2828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Mundo da vida </a:t>
            </a:r>
            <a:r>
              <a:rPr lang="pt-BR" sz="32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 Trânsito de energia;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2828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Manifestação livre da  Vontade de potência;</a:t>
            </a:r>
          </a:p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9129C-BA50-C1D5-1D5B-6FA7F161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7017"/>
            <a:ext cx="10058400" cy="11551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000" u="sng" dirty="0">
                <a:solidFill>
                  <a:schemeClr val="accent5"/>
                </a:solidFill>
                <a:latin typeface="Algerian" panose="04020705040A02060702" pitchFamily="82" charset="0"/>
              </a:rPr>
              <a:t>ESTÉTICA</a:t>
            </a:r>
            <a:endParaRPr lang="pt-BR" sz="8000" dirty="0"/>
          </a:p>
        </p:txBody>
      </p:sp>
      <p:pic>
        <p:nvPicPr>
          <p:cNvPr id="5122" name="Picture 2" descr="Friedrich Nietzsche Spiral Notebook by Filip Schpindel | Fine Art America">
            <a:extLst>
              <a:ext uri="{FF2B5EF4-FFF2-40B4-BE49-F238E27FC236}">
                <a16:creationId xmlns:a16="http://schemas.microsoft.com/office/drawing/2014/main" id="{2A6B0B28-2295-1B22-4870-E239A5C6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619" y="3009440"/>
            <a:ext cx="3107842" cy="37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4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EPISTEMOLOGIA: FILOSOFIA DA CIÊNCIA - AULA 1 - O QUE É CIÊNCIA - YouTube">
            <a:extLst>
              <a:ext uri="{FF2B5EF4-FFF2-40B4-BE49-F238E27FC236}">
                <a16:creationId xmlns:a16="http://schemas.microsoft.com/office/drawing/2014/main" id="{DE28ED91-39F5-C206-9D41-220BD734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25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39129C-BA50-C1D5-1D5B-6FA7F161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blz - Desenho de porfabia - Gartic">
            <a:extLst>
              <a:ext uri="{FF2B5EF4-FFF2-40B4-BE49-F238E27FC236}">
                <a16:creationId xmlns:a16="http://schemas.microsoft.com/office/drawing/2014/main" id="{9C1A00D5-07E5-5A17-FA7E-9A1916D25A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27" y="2108200"/>
            <a:ext cx="4566671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58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5C6699A-BEA5-DD39-DEA6-DF3FF537E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r>
              <a:rPr lang="pt-BR" sz="32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pt-BR" sz="3200" b="1" i="0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Unioeste</a:t>
            </a:r>
            <a:r>
              <a:rPr lang="pt-BR" sz="32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pt-BR" sz="32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Kant definiu a Estética como sendo ciência. E completando, Alexander </a:t>
            </a:r>
            <a:r>
              <a:rPr lang="pt-BR" sz="3200" b="0" i="0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Brumgarten</a:t>
            </a:r>
            <a:r>
              <a:rPr lang="pt-BR" sz="32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 a definiu como sendo a teoria do belo e das suas manifestações através da arte. Como ciência e teoria do belo, a Estética pretende alcançar um tipo específico de conhecimento que é aquele captado</a:t>
            </a:r>
          </a:p>
          <a:p>
            <a:pPr algn="just"/>
            <a:endParaRPr lang="pt-BR" sz="3200" b="0" i="0" dirty="0">
              <a:solidFill>
                <a:srgbClr val="313131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pt-BR" sz="3200" dirty="0">
                <a:solidFill>
                  <a:srgbClr val="313131"/>
                </a:solidFill>
                <a:latin typeface="Open Sans" panose="020B0606030504020204" pitchFamily="34" charset="0"/>
              </a:rPr>
              <a:t>a) Pela lógica.</a:t>
            </a:r>
          </a:p>
          <a:p>
            <a:pPr algn="just"/>
            <a:r>
              <a:rPr lang="pt-BR" sz="3200" dirty="0">
                <a:solidFill>
                  <a:srgbClr val="313131"/>
                </a:solidFill>
                <a:latin typeface="Open Sans" panose="020B0606030504020204" pitchFamily="34" charset="0"/>
              </a:rPr>
              <a:t>b) Pela razão.</a:t>
            </a:r>
          </a:p>
          <a:p>
            <a:pPr algn="just"/>
            <a:r>
              <a:rPr lang="pt-BR" sz="3200" dirty="0">
                <a:solidFill>
                  <a:srgbClr val="313131"/>
                </a:solidFill>
                <a:latin typeface="Open Sans" panose="020B0606030504020204" pitchFamily="34" charset="0"/>
              </a:rPr>
              <a:t>c) Pela alma.</a:t>
            </a:r>
          </a:p>
          <a:p>
            <a:pPr algn="just"/>
            <a:r>
              <a:rPr lang="pt-BR" sz="3200" dirty="0">
                <a:solidFill>
                  <a:srgbClr val="313131"/>
                </a:solidFill>
                <a:latin typeface="Open Sans" panose="020B0606030504020204" pitchFamily="34" charset="0"/>
              </a:rPr>
              <a:t>d) Pelos sentidos.</a:t>
            </a:r>
          </a:p>
          <a:p>
            <a:pPr algn="just"/>
            <a:r>
              <a:rPr lang="pt-BR" sz="3200" dirty="0">
                <a:solidFill>
                  <a:srgbClr val="313131"/>
                </a:solidFill>
                <a:latin typeface="Open Sans" panose="020B0606030504020204" pitchFamily="34" charset="0"/>
              </a:rPr>
              <a:t>e) Pela emoção.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224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5C6699A-BEA5-DD39-DEA6-DF3FF537E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</a:t>
            </a:r>
            <a:r>
              <a:rPr lang="pt-BR" sz="1800" dirty="0">
                <a:effectLst/>
                <a:latin typeface="Arial" panose="020B0604020202020204" pitchFamily="34" charset="0"/>
                <a:ea typeface="TimesNewRomanPSMT"/>
              </a:rPr>
              <a:t>“O nascimento da estética como disciplina filosófica está indissoluvelmente ligado à mutação radical que intervém na representação do belo quando este é pensado em termos de gosto, portanto, a partir do que no homem irá logo aparecer como a essência mesma da subjetividade, como o mais subjetivo do sujeito. Com o conceito de gosto, efetivamente, o belo é ligado tão intimamente a subjetividade humana que se define, no limite, pelo prazer que proporciona, pelas sensações ou pelos sentimentos que suscita em nós.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NewRomanPSMT"/>
              </a:rPr>
              <a:t>(…) Com o nascimento do gosto, a antiga filosofia da arte deve, portanto, ceder lugar a uma teoria da </a:t>
            </a:r>
            <a:r>
              <a:rPr lang="pt-BR" sz="1800" dirty="0" err="1">
                <a:effectLst/>
                <a:latin typeface="Arial" panose="020B0604020202020204" pitchFamily="34" charset="0"/>
                <a:ea typeface="TimesNewRomanPSMT"/>
              </a:rPr>
              <a:t>sensibilidade”.Luc</a:t>
            </a:r>
            <a:r>
              <a:rPr lang="pt-BR" sz="1800" dirty="0">
                <a:effectLst/>
                <a:latin typeface="Arial" panose="020B0604020202020204" pitchFamily="34" charset="0"/>
                <a:ea typeface="TimesNewRomanPSMT"/>
              </a:rPr>
              <a:t> Ferry. 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NewRomanPSMT"/>
              </a:rPr>
              <a:t>Assinale a alternativa que não está relacionada com a Estética como disciplina filosófica.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Estética e a tradução da palavra grega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aisthetiké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significa “conhecimento sensorial, experiência sensível, sensibilidade”; só na modernidade, por volta de 1750, foi utilizada para referir-se aos estudos das obras de artes enquanto criações da sensibilidade tendo como finalidade o belo.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Desde seu nascimento como disciplina específica da filosofia, a Estética afirma a autonomia das artes pela distinção entre beleza, bondade e verdade.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Ainda que a obra de arte seja essencialmente particular, em sua singularidade única ela oferece algo universal. Eis a peculiaridade do juízo de gosto: proferir um julgamento de valor universal tendo como objeto algo singular e particular.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A Estética não cabe apenas ocupar-se com o sentimento de beleza, mas também com o sentimento de sublime.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</a:t>
            </a:r>
            <a:r>
              <a:rPr lang="pt-BR" sz="1800" dirty="0">
                <a:effectLst/>
                <a:latin typeface="Arial" panose="020B0604020202020204" pitchFamily="34" charset="0"/>
                <a:ea typeface="TimesNewRomanPSMT"/>
              </a:rPr>
              <a:t>Considerando que tanto o gosto do artista quanto os gostos do público são individuais e incomparáveis e que, portanto, “gosto não se discute”, a Estética como disciplina da filosofia está destinada ao fracasso, pois não é possível dar universalidade ao juízo de gosto.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33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5C6699A-BEA5-DD39-DEA6-DF3FF537E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“A busca da beleza e a melhor forma de representá-la fazem parte do universo de preocupações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humanas. Beleza essa que pode ser contemplada nas obras de arte, em objetos do uso cotidiano e no próprio corpo humano. Na história da humanidade, entretanto, pode-se notar que os padrões de beleza mudam de acordo com diferentes culturas e épocas e que esses padrões não estão somente presentes nas obras de arte”. (L. E.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Kaminski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 arte e beleza, considerando principalmente o texto acima, seguem as seguintes afirmações: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I. Na história da humanidade, o padrão de beleza sempre foi o mesmo.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II. Platão considerava que não havia um belo absoluto e imutável.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III. Aristóteles considerava que a tragédia é a arte superior, porque ela imita a ação dos deuses.</a:t>
            </a: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IV. Na Idade Média, sob a influência da Igreja, a arte valorizava os aspectos materiais e corporais do homem.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V. A beleza sempre esteve associada apenas às obras de arte.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 proposições feitas acima </a:t>
            </a: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II, III e IV são corretas.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apenas I e III são corretas.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II, III e V são corretas.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todas elas são corretas.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todas elas são incorretas.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09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5C6699A-BEA5-DD39-DEA6-DF3FF537E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6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Considere os seguintes excertos: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“Dionísio já havia sido afugentado do palco trágico e o fora através do poder demoníaco que falava pela boca de Eurípedes. Também Eurípedes foi, em certo sentido, apenas máscara: a divindade, que falava por sua boca, não era Dionísio, tampouco Apolo, porém um demônio de recentíssimo nascimento, chamado Sócrates”. 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Nietzsche, F. </a:t>
            </a:r>
            <a:r>
              <a:rPr lang="pt-BR" sz="6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Nascimento da Tragédia ou Helenismo e Pessimismo</a:t>
            </a: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Trad. J. Guinsburg. São Paulo: Companhia das Letras, 1996.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“O Nascimento da tragédia tem dois objetivos principais: a crítica da racionalidade conceitual instaurada na filosofia por Sócrates e Platão; a apresentação da arte trágica, expressão das pulsões artísticas dionisíaca e apolínea, como alternativa à racionalidade”.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Machado, R. “Arte e filosofia no Zaratustra de Nietzsche” In: Novaes, A. (org.) </a:t>
            </a:r>
            <a:r>
              <a:rPr lang="pt-BR" sz="6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Artepensamento</a:t>
            </a: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São Paulo. Companhia das Letras, 1994.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Os trechos acima aludem diretamente à crítica nietzschiana referente à atitude estética que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subordina a beleza à racionalidade.   </a:t>
            </a: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6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cultua os antigos em detrimento do contemporâneo.   </a:t>
            </a: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6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privilegia o cômico ao trágico.   </a:t>
            </a: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6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concebe o gosto como processo social.   </a:t>
            </a: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6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glorifica o gênio em detrimento da composição calculada.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00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OK: qual é a verdadeira origem e o significado da sigla &quot;OK&quot;?">
            <a:extLst>
              <a:ext uri="{FF2B5EF4-FFF2-40B4-BE49-F238E27FC236}">
                <a16:creationId xmlns:a16="http://schemas.microsoft.com/office/drawing/2014/main" id="{417AC771-3BE3-6060-E1D6-0F0D818636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57" y="1405835"/>
            <a:ext cx="668584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81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Epistemologia e sua aplicação na área da educação">
            <a:extLst>
              <a:ext uri="{FF2B5EF4-FFF2-40B4-BE49-F238E27FC236}">
                <a16:creationId xmlns:a16="http://schemas.microsoft.com/office/drawing/2014/main" id="{CE502D58-6507-4E72-82A2-375DDCFC9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4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iências Humanas e suas Tecnologias Filosofia - ppt carregar">
            <a:extLst>
              <a:ext uri="{FF2B5EF4-FFF2-40B4-BE49-F238E27FC236}">
                <a16:creationId xmlns:a16="http://schemas.microsoft.com/office/drawing/2014/main" id="{D3C8684C-AB4B-8181-B1A1-6A3C12C8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08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Os juízos a priori. O que você acharia de alguém, se este… | by Henrido |  Medium">
            <a:extLst>
              <a:ext uri="{FF2B5EF4-FFF2-40B4-BE49-F238E27FC236}">
                <a16:creationId xmlns:a16="http://schemas.microsoft.com/office/drawing/2014/main" id="{D0C11CFF-348A-0064-EC9D-A741888F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27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39129C-BA50-C1D5-1D5B-6FA7F161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blz - Desenho de porfabia - Gartic">
            <a:extLst>
              <a:ext uri="{FF2B5EF4-FFF2-40B4-BE49-F238E27FC236}">
                <a16:creationId xmlns:a16="http://schemas.microsoft.com/office/drawing/2014/main" id="{9C1A00D5-07E5-5A17-FA7E-9A1916D25A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27" y="2108200"/>
            <a:ext cx="4566671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4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C963F2-AFF5-41DC-9FDC-6DD9744D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252B5-F3E6-4058-A723-196087E9E541}" type="datetime1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9EFEAFD-5F32-4735-A355-1715A3095CC9}"/>
              </a:ext>
            </a:extLst>
          </p:cNvPr>
          <p:cNvSpPr/>
          <p:nvPr/>
        </p:nvSpPr>
        <p:spPr>
          <a:xfrm>
            <a:off x="8407400" y="-1"/>
            <a:ext cx="3784600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¿QUÉ fue el CÍRCULO DE VIENA? | 🧠 HISTORIA de un COLECTIVO FILOSÓFICO ...">
            <a:extLst>
              <a:ext uri="{FF2B5EF4-FFF2-40B4-BE49-F238E27FC236}">
                <a16:creationId xmlns:a16="http://schemas.microsoft.com/office/drawing/2014/main" id="{CDE27D0E-8320-3005-87EA-68B1AD0B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93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10000"/>
          </a:bodyPr>
          <a:lstStyle/>
          <a:p>
            <a:pPr algn="just">
              <a:tabLst>
                <a:tab pos="2700020" algn="ctr"/>
                <a:tab pos="5400040" algn="r"/>
                <a:tab pos="449580" algn="l"/>
              </a:tabLst>
            </a:pPr>
            <a:r>
              <a:rPr lang="pt-BR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1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“Então, considera o que segue (...). O que me parece é que, se existe algo belo além do Belo em si, só poderá ser belo por participar desse Belo em si. O mesmo admito de tudo mais. Admites essa espécie de causa?”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</a:tabLst>
            </a:pP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PLATÃO, </a:t>
            </a:r>
            <a:r>
              <a:rPr lang="pt-BR" sz="1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Fédon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100 c. Belém: Ed. UFPA, 2011.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Sobre o excerto acima, considere as seguintes afirmações: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2700020" algn="ctr"/>
                <a:tab pos="5400040" algn="r"/>
                <a:tab pos="449580" algn="l"/>
              </a:tabLst>
            </a:pP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I. A hipótese platônica das Ideias (ou hipótese das Formas) compreende a Ideia como causa do ser das coisas.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tabLst>
                <a:tab pos="2700020" algn="ctr"/>
                <a:tab pos="5400040" algn="r"/>
                <a:tab pos="449580" algn="l"/>
              </a:tabLst>
            </a:pP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II. “Participação” é o modo pelo qual a Ideia dá causa às coisas.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0340" indent="-180340" algn="just">
              <a:tabLst>
                <a:tab pos="2700020" algn="ctr"/>
                <a:tab pos="5400040" algn="r"/>
                <a:tab pos="449580" algn="l"/>
              </a:tabLst>
            </a:pP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III. O Belo corresponde à Forma; a coisa bela é a Ideia.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0340" indent="-180340" algn="just">
              <a:tabLst>
                <a:tab pos="2700020" algn="ctr"/>
                <a:tab pos="5400040" algn="r"/>
                <a:tab pos="449580" algn="l"/>
              </a:tabLst>
            </a:pP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IV. A teoria ou hipótese das Ideias distingue entre entidades supratemporais que são em si mesmas, frente a entidades que não são por si mesmas e estão submetidas ao devir. As primeiras são causa do ser das últimas.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Sobre as afirmações acima, assinale a alternativa </a:t>
            </a:r>
            <a:r>
              <a:rPr lang="pt-BR" sz="1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CORRETA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Somente uma está incorreta. </a:t>
            </a: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Somente uma está correta. </a:t>
            </a: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Duas estão corretas e duas estão incorretas. </a:t>
            </a: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Todas estão corretas. </a:t>
            </a: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</a:t>
            </a:r>
            <a:r>
              <a:rPr lang="pt-BR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Todas estão incorretas.</a:t>
            </a:r>
            <a:r>
              <a:rPr lang="pt-B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041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John Locke afirma em </a:t>
            </a:r>
            <a:r>
              <a:rPr lang="pt-BR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Ensaio acerca do entendimento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“é de grande utilidade para o marinheiro saber a extensão de sua linha, embora não possa com ela sondar toda a profundidade do oceano. É conveniente que saiba que ela é suficientemente longa para alcançar o fundo dos lugares necessários para orientar sua viagem, e preveni-lo de esbarrar contra escolhos que podem destruí-lo. Não nos diz respeito conhecer todas as coisas, mas apenas as que se referem à nossa conduta. Se pudermos descobrir aquelas medidas por meio das quais uma criatura racional, posta nesta situação do homem no mundo, pode e deve dirigir suas opiniões e ações delas dependentes, não devemos nos molestar por que outras coisas escapam ao nosso conhecimento”.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Tendo em conta o texto acima e a teoria do conhecimento de Locke, é incorreto afirmar que </a:t>
            </a: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o homem, utilizando suas faculdades racionais, pode conhecer tudo sobre todas as coisas do mundo.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o homem deve saber os limites da razão para ter conhecimento certo daquilo que é possível conhecer.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há certas coisas que a razão do homem não pode conhecer.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assim como o marinheiro guia sua viagem por uma sonda de tamanho conhecido, o homem deve orientar sua conduta por aquilo que conhece.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o conhecimento, para Locke, só é certo se houver conformidade entre nossas ideias e a realidade das coisas.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64748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“Até agora se supôs que todo nosso conhecimento tinha que se regular pelos objetos; porém, todas as tentativas de mediante conceitos estabelecer algo a priori sobre os mesmos, através do que o nosso conhecimento seria ampliado, fracassaram sob esta pressuposição. Por isso tente-se ver uma vez se não progredimos melhor nas tarefas da Metafísica admitindo que os objetos têm que se regular pelo nosso conhecimento a priori, o que assim já concorda melhor com a requerida possibilidade de um conhecimento a priori dos mesmos que deve estabelecer algo sobre os objetos antes de nos serem dados”. (Kant)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De acordo com o pensamento de Kant, é correto afirmar que </a:t>
            </a: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o conhecimento resulta da ação dos objetos sobre nossa capacidade perceptiva, de modo que todo conhecimento deriva da experiência.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nada pode ser estabelecido sobre os objetos que não seja dado por eles ou por meio deles.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nosso conhecimento é regulado por princípios que se encontram em nossa mente; como tais, são anteriores e independentes de toda experiência.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é dispensável fazer uma crítica da Razão e dos limites e possibilidade do conhecimento. 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a Metafísica se constituiu há muito tempo como disciplina que “encetou o caminho seguro de uma ciência” (Kant).</a:t>
            </a:r>
          </a:p>
        </p:txBody>
      </p:sp>
    </p:spTree>
    <p:extLst>
      <p:ext uri="{BB962C8B-B14F-4D97-AF65-F5344CB8AC3E}">
        <p14:creationId xmlns:p14="http://schemas.microsoft.com/office/powerpoint/2010/main" val="1107171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04E5BB3-914E-86FD-6C1B-894C1461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</a:t>
            </a:r>
            <a:r>
              <a:rPr lang="pt-BR" sz="1800" dirty="0">
                <a:effectLst/>
                <a:latin typeface="Arial" panose="020B0604020202020204" pitchFamily="34" charset="0"/>
                <a:ea typeface="TimesNewRomanPSMT"/>
              </a:rPr>
              <a:t>Considerando-se as primeiras linhas das </a:t>
            </a:r>
            <a:r>
              <a:rPr lang="pt-BR" sz="1800" i="1" dirty="0">
                <a:effectLst/>
                <a:latin typeface="Arial" panose="020B0604020202020204" pitchFamily="34" charset="0"/>
                <a:ea typeface="TimesNewRomanPSMT"/>
              </a:rPr>
              <a:t>Meditações sobre a filosofia primeira </a:t>
            </a:r>
            <a:r>
              <a:rPr lang="pt-BR" sz="1800" dirty="0">
                <a:effectLst/>
                <a:latin typeface="Arial" panose="020B0604020202020204" pitchFamily="34" charset="0"/>
                <a:ea typeface="TimesNewRomanPSMT"/>
              </a:rPr>
              <a:t>de René Descartes: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NewRomanPSMT"/>
              </a:rPr>
              <a:t>“Há já algum tempo dei-me conta de que, desde meus primeiros anos, recebera muitas falsas opiniões por verdadeiras e de que aquilo que depois eu fundei sobre princípios tão mal assegurados devia ser apenas muito duvidoso e incerto; de modo que era preciso tentar seriamente, uma vez em minha vida, desfazer-me de todas as opiniões que recebera até então em minha crença e começar tudo novamente desde os fundamentos, se eu quisesse estabelecer alguma coisa de firme e de constante nas ciências. (...) Agora, pois, que meu espírito está livre de todas as preocupações e que obtive um repouso seguro numa solidão tranquila, aplicar-me-ei seriamente e com liberdade a destruir em geral todas as minhas antigas opiniões” 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NewRomanPSMT"/>
              </a:rPr>
              <a:t>É correto afirmar sobre a teoria do conhecimento cartesiana que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Descartes não utiliza um método ou uma estratégia para estabelecer algo de firme e certo no conhecimento, já que suas opiniões antigas eram incertas.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Descartes considera que não é possível encontrar algo de firme e certo nas ciências, pois até então esse objetivo não foi atingido.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Descartes, ao rejeitar o que a tradição filosófica considerou como conhecimento, busca fundamentar nos sentidos uma base segura para as ciências.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ao investigar uma base firme e indestrutível para o conhecimento, Descartes inicia rejeitando suas antigas opiniões e utiliza o método da dúvida até encontrar algo de firme e certo.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Descartes necessitou de solidão para investigar as suas antigas opiniões e encontrar entre elas aquela que seria o verdadeiro fundamento do conhecimento.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61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OK: qual é a verdadeira origem e o significado da sigla &quot;OK&quot;?">
            <a:extLst>
              <a:ext uri="{FF2B5EF4-FFF2-40B4-BE49-F238E27FC236}">
                <a16:creationId xmlns:a16="http://schemas.microsoft.com/office/drawing/2014/main" id="{417AC771-3BE3-6060-E1D6-0F0D818636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57" y="1405835"/>
            <a:ext cx="668584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50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OK: qual é a verdadeira origem e o significado da sigla &quot;OK&quot;?">
            <a:extLst>
              <a:ext uri="{FF2B5EF4-FFF2-40B4-BE49-F238E27FC236}">
                <a16:creationId xmlns:a16="http://schemas.microsoft.com/office/drawing/2014/main" id="{417AC771-3BE3-6060-E1D6-0F0D818636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57" y="1405835"/>
            <a:ext cx="668584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79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B045DF-6783-0ED7-1D99-13CA7AA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GIF-Tamo-Junto - Band FM - Campinas">
            <a:extLst>
              <a:ext uri="{FF2B5EF4-FFF2-40B4-BE49-F238E27FC236}">
                <a16:creationId xmlns:a16="http://schemas.microsoft.com/office/drawing/2014/main" id="{326D0262-E94C-978E-3AB3-41843EF1C6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" y="152234"/>
            <a:ext cx="11788752" cy="66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9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6F89ED-79EA-3ADA-AD5C-49BD70F59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92257-38FD-302F-3335-3523FD64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4898"/>
            <a:ext cx="10058400" cy="12463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800" u="sng" dirty="0">
                <a:solidFill>
                  <a:schemeClr val="accent3"/>
                </a:solidFill>
                <a:latin typeface="Algerian" panose="04020705040A02060702" pitchFamily="82" charset="0"/>
              </a:rPr>
              <a:t>verificabilidade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F37C04-E67B-F3D1-3E26-5CCE0FDFB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" y="1469809"/>
            <a:ext cx="11725835" cy="53250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</a:rPr>
              <a:t>Círculo de Viena </a:t>
            </a:r>
            <a:r>
              <a:rPr lang="pt-BR" sz="3200" dirty="0">
                <a:solidFill>
                  <a:schemeClr val="tx1"/>
                </a:solidFill>
              </a:rPr>
              <a:t>(1920):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rgbClr val="002060"/>
                </a:solidFill>
              </a:rPr>
              <a:t>Neopositivismo, Positivismo lógico ou Empirismo lógico.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</a:rPr>
              <a:t>O que fundamenta uma ciência?</a:t>
            </a:r>
            <a:endParaRPr lang="pt-BR" sz="28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</a:rPr>
              <a:t> Fenômenos estritamente observáveis;</a:t>
            </a:r>
            <a:endParaRPr lang="pt-B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</a:rPr>
              <a:t>Critério da verificabilidade: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rgbClr val="002060"/>
                </a:solidFill>
              </a:rPr>
              <a:t>Experiência como critério de verdade na ciência;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</a:rPr>
              <a:t> Proposições possíveis de serem verificadas empiricamente;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</a:rPr>
              <a:t> O que não for verificável </a:t>
            </a:r>
            <a:r>
              <a:rPr lang="pt-BR" sz="2800" dirty="0">
                <a:solidFill>
                  <a:srgbClr val="002060"/>
                </a:solidFill>
                <a:sym typeface="Wingdings" panose="05000000000000000000" pitchFamily="2" charset="2"/>
              </a:rPr>
              <a:t> Rejeitadas</a:t>
            </a:r>
            <a:r>
              <a:rPr lang="pt-BR" sz="2800" dirty="0">
                <a:solidFill>
                  <a:srgbClr val="002060"/>
                </a:solidFill>
              </a:rPr>
              <a:t>;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4992C8-4FE5-5CCD-204B-A0FD2622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252B5-F3E6-4058-A723-196087E9E541}" type="datetime1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Paradigmas de la Investigación Científica (Grupo A25 Equipo Método ...">
            <a:extLst>
              <a:ext uri="{FF2B5EF4-FFF2-40B4-BE49-F238E27FC236}">
                <a16:creationId xmlns:a16="http://schemas.microsoft.com/office/drawing/2014/main" id="{E1EDFB1F-548C-F96E-95F4-762081AE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1" y="2369802"/>
            <a:ext cx="4371110" cy="24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73A380-6810-65E4-68E8-931CC98F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C697CC-1513-E8F1-08A6-78F8C369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252B5-F3E6-4058-A723-196087E9E541}" type="datetime1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5152893-CC11-0B28-C542-CF2DA09CEB26}"/>
              </a:ext>
            </a:extLst>
          </p:cNvPr>
          <p:cNvSpPr/>
          <p:nvPr/>
        </p:nvSpPr>
        <p:spPr>
          <a:xfrm>
            <a:off x="8407400" y="-1"/>
            <a:ext cx="3784600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9" name="Retângulo: Biselado 8">
            <a:extLst>
              <a:ext uri="{FF2B5EF4-FFF2-40B4-BE49-F238E27FC236}">
                <a16:creationId xmlns:a16="http://schemas.microsoft.com/office/drawing/2014/main" id="{E32CA840-F010-AF3F-1BC7-E62F59C6F4A0}"/>
              </a:ext>
            </a:extLst>
          </p:cNvPr>
          <p:cNvSpPr/>
          <p:nvPr/>
        </p:nvSpPr>
        <p:spPr>
          <a:xfrm>
            <a:off x="8736075" y="503581"/>
            <a:ext cx="3217385" cy="22396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Karl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popper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E8E3CE">
                    <a:lumMod val="10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(1902 - 1994)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E8E3CE">
                  <a:lumMod val="10000"/>
                </a:srgbClr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4110" name="Picture 14" descr="Karl Popper: Filósofo y científico austriaco">
            <a:extLst>
              <a:ext uri="{FF2B5EF4-FFF2-40B4-BE49-F238E27FC236}">
                <a16:creationId xmlns:a16="http://schemas.microsoft.com/office/drawing/2014/main" id="{7CB98563-A934-4796-2C3D-088DC217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84234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EC0BDCF-D31A-4C97-874D-0630750CB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074" y="3292333"/>
            <a:ext cx="2220714" cy="31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8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84DB3-3460-ECDA-8F01-1F01DE37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4898"/>
            <a:ext cx="10058400" cy="12463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800" u="sng" dirty="0">
                <a:latin typeface="Algerian" panose="04020705040A02060702" pitchFamily="82" charset="0"/>
              </a:rPr>
              <a:t>falseabilidade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FD149-33DE-4DAF-A0C0-5BEF58C1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331259"/>
            <a:ext cx="11725835" cy="53250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</a:rPr>
              <a:t>O que fundamenta uma ciência?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Crítica ao método indutivo;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 Crítica a verificabilidade;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 Crítica as pseudociências;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</a:rPr>
              <a:t>Não podem ser testadas e refutadas.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</a:rPr>
              <a:t>Critério de falseabilidade: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Teorias provisórias;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 Passível de testes;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 Podem ser refutadas;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 Quanto mais resistir, maior a confiabilidades;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</a:rPr>
              <a:t>O erro é o motor da ciência.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F77D9B-63AA-43C5-AAE2-AC37D9BF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252B5-F3E6-4058-A723-196087E9E541}" type="datetime1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Física, Ciencia Y Pseudociencia - NEUROEDU">
            <a:extLst>
              <a:ext uri="{FF2B5EF4-FFF2-40B4-BE49-F238E27FC236}">
                <a16:creationId xmlns:a16="http://schemas.microsoft.com/office/drawing/2014/main" id="{B7E00EE8-7045-8487-BADE-909B46CE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9402"/>
            <a:ext cx="5750859" cy="30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1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F1B16-129A-E1DE-2283-288C6490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1FEAA2-BC53-0926-D619-7D23D633E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9F4F1D-B41E-D80B-4D3C-71A76572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11/11/2025</a:t>
            </a:fld>
            <a:endParaRPr lang="en-US" dirty="0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ACEBA117-858C-D1C1-B2EB-7BFA3107B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297" y="1683947"/>
            <a:ext cx="6204633" cy="3490106"/>
          </a:xfrm>
          <a:prstGeom prst="rect">
            <a:avLst/>
          </a:prstGeom>
        </p:spPr>
      </p:pic>
      <p:pic>
        <p:nvPicPr>
          <p:cNvPr id="6" name="Espaço Reservado para Conteúdo 3" descr="os-parametros-da-pesquisa-15-638.jpg">
            <a:extLst>
              <a:ext uri="{FF2B5EF4-FFF2-40B4-BE49-F238E27FC236}">
                <a16:creationId xmlns:a16="http://schemas.microsoft.com/office/drawing/2014/main" id="{1C8EF117-9289-3064-656A-6B459596B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" y="1272208"/>
            <a:ext cx="5751443" cy="43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0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169806-D10D-C272-3724-5B36E159B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pt-BR" sz="2000" dirty="0">
                <a:solidFill>
                  <a:schemeClr val="tx1"/>
                </a:solidFill>
              </a:rPr>
              <a:t>(Unioeste) Há muitas razões para valorizar a ciência. A importância de prever e explicar fenômenos naturais e facilitar nosso controle de ambientes hostis, facilitando nossa adaptação, é uma delas. Em função do sucesso que a ciência tem em explicar muitos fenômenos, a maioria das pessoas não diretamente envolvidas com atividades científicas tende a pensar que uma teoria científica é um conjunto de leis verdadeiras e infalíveis sobre o mundo natural. Mudanças teóricas radicais na história da ciência (como a substituição de um modelo geocêntrico por um modelo heliocêntrico de explicação do movimento planetário) levaram filósofos a suspeitar dessa imagem das teorias científicas. A teoria da ciência do físico e filósofo austríaco Karl Popper se caracterizou por sustentar que as leis científicas possuem um caráter.</a:t>
            </a:r>
          </a:p>
          <a:p>
            <a:pPr marL="0" indent="0" algn="just" fontAlgn="base">
              <a:buNone/>
            </a:pPr>
            <a:r>
              <a:rPr lang="pt-BR" sz="2000" b="1" dirty="0">
                <a:solidFill>
                  <a:schemeClr val="tx1"/>
                </a:solidFill>
              </a:rPr>
              <a:t>I. </a:t>
            </a:r>
            <a:r>
              <a:rPr lang="pt-BR" sz="2000" dirty="0">
                <a:solidFill>
                  <a:schemeClr val="tx1"/>
                </a:solidFill>
              </a:rPr>
              <a:t>hipotético e provisório.</a:t>
            </a:r>
          </a:p>
          <a:p>
            <a:pPr marL="0" indent="0" algn="just" fontAlgn="base">
              <a:buNone/>
            </a:pPr>
            <a:r>
              <a:rPr lang="pt-BR" sz="2000" b="1" dirty="0">
                <a:solidFill>
                  <a:schemeClr val="tx1"/>
                </a:solidFill>
              </a:rPr>
              <a:t>II. </a:t>
            </a:r>
            <a:r>
              <a:rPr lang="pt-BR" sz="2000" dirty="0">
                <a:solidFill>
                  <a:schemeClr val="tx1"/>
                </a:solidFill>
              </a:rPr>
              <a:t>assistemático e irracional.</a:t>
            </a:r>
          </a:p>
          <a:p>
            <a:pPr marL="0" indent="0" algn="just" fontAlgn="base">
              <a:buNone/>
            </a:pPr>
            <a:r>
              <a:rPr lang="pt-BR" sz="2000" b="1" dirty="0">
                <a:solidFill>
                  <a:schemeClr val="tx1"/>
                </a:solidFill>
              </a:rPr>
              <a:t>III. </a:t>
            </a:r>
            <a:r>
              <a:rPr lang="pt-BR" sz="2000" dirty="0">
                <a:solidFill>
                  <a:schemeClr val="tx1"/>
                </a:solidFill>
              </a:rPr>
              <a:t>matemático e informal.</a:t>
            </a:r>
          </a:p>
          <a:p>
            <a:pPr marL="0" indent="0" algn="just" fontAlgn="base">
              <a:buNone/>
            </a:pPr>
            <a:r>
              <a:rPr lang="pt-BR" sz="2000" b="1" dirty="0">
                <a:solidFill>
                  <a:schemeClr val="tx1"/>
                </a:solidFill>
              </a:rPr>
              <a:t>IV. </a:t>
            </a:r>
            <a:r>
              <a:rPr lang="pt-BR" sz="2000" dirty="0">
                <a:solidFill>
                  <a:schemeClr val="tx1"/>
                </a:solidFill>
              </a:rPr>
              <a:t>contraditório e tautológico.</a:t>
            </a:r>
          </a:p>
          <a:p>
            <a:pPr marL="0" indent="0" algn="just" fontAlgn="base">
              <a:buNone/>
            </a:pPr>
            <a:r>
              <a:rPr lang="pt-BR" sz="2000" b="1" dirty="0">
                <a:solidFill>
                  <a:schemeClr val="tx1"/>
                </a:solidFill>
              </a:rPr>
              <a:t>São verdadeira(s) a(s) assertiva(s)</a:t>
            </a:r>
          </a:p>
          <a:p>
            <a:pPr marL="0" indent="0" algn="just" fontAlgn="base">
              <a:buNone/>
            </a:pPr>
            <a:r>
              <a:rPr lang="pt-BR" sz="2000" dirty="0">
                <a:solidFill>
                  <a:schemeClr val="tx1"/>
                </a:solidFill>
              </a:rPr>
              <a:t>a) I apenas.</a:t>
            </a:r>
          </a:p>
          <a:p>
            <a:pPr marL="0" indent="0" algn="just" fontAlgn="base">
              <a:buNone/>
            </a:pPr>
            <a:r>
              <a:rPr lang="pt-BR" sz="2000" dirty="0">
                <a:solidFill>
                  <a:schemeClr val="tx1"/>
                </a:solidFill>
              </a:rPr>
              <a:t>b) I e II apenas.</a:t>
            </a:r>
          </a:p>
          <a:p>
            <a:pPr marL="0" indent="0" algn="just" fontAlgn="base">
              <a:buNone/>
            </a:pPr>
            <a:r>
              <a:rPr lang="pt-BR" sz="2000" dirty="0">
                <a:solidFill>
                  <a:schemeClr val="tx1"/>
                </a:solidFill>
              </a:rPr>
              <a:t>c) III apenas.</a:t>
            </a:r>
          </a:p>
          <a:p>
            <a:pPr marL="0" indent="0" algn="just" fontAlgn="base">
              <a:buNone/>
            </a:pPr>
            <a:r>
              <a:rPr lang="pt-BR" sz="2000" dirty="0">
                <a:solidFill>
                  <a:schemeClr val="tx1"/>
                </a:solidFill>
              </a:rPr>
              <a:t>d) II e IV apenas.</a:t>
            </a:r>
          </a:p>
          <a:p>
            <a:pPr marL="0" indent="0" algn="just" fontAlgn="base">
              <a:buNone/>
            </a:pPr>
            <a:r>
              <a:rPr lang="pt-BR" sz="2000" dirty="0">
                <a:solidFill>
                  <a:schemeClr val="tx1"/>
                </a:solidFill>
              </a:rPr>
              <a:t>e) III e IV apenas.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9CA73F-3BF5-9F30-CAE5-A16A9DD8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252B5-F3E6-4058-A723-196087E9E541}" type="datetime1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5960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RetrospectVTI">
  <a:themeElements>
    <a:clrScheme name="Brights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400_TF66722518.potx" id="{C84ED8BD-52E3-4647-BDDE-2D5844B660E5}" vid="{EB3F96B2-70B4-484F-91EE-3CFAE2EECAB5}"/>
    </a:ext>
  </a:extLst>
</a:theme>
</file>

<file path=ppt/theme/theme2.xml><?xml version="1.0" encoding="utf-8"?>
<a:theme xmlns:a="http://schemas.openxmlformats.org/drawingml/2006/main" name="Personalizado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80AA9D2D-EE59-4148-A11E-A51EEE828B28}" vid="{AEAFD717-D3C8-4034-8F7E-D5220B0CCEB8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FE978-FCBC-4C90-A410-B547AA706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F4328E-77DF-41E8-952F-124AE19F1F7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discurso de vendas leve</Template>
  <TotalTime>134</TotalTime>
  <Words>3681</Words>
  <Application>Microsoft Office PowerPoint</Application>
  <PresentationFormat>Widescreen</PresentationFormat>
  <Paragraphs>255</Paragraphs>
  <Slides>46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46</vt:i4>
      </vt:variant>
    </vt:vector>
  </HeadingPairs>
  <TitlesOfParts>
    <vt:vector size="63" baseType="lpstr">
      <vt:lpstr>SimSun</vt:lpstr>
      <vt:lpstr>Algerian</vt:lpstr>
      <vt:lpstr>Arial</vt:lpstr>
      <vt:lpstr>Bookman Old Style</vt:lpstr>
      <vt:lpstr>Calibri</vt:lpstr>
      <vt:lpstr>Calibri Light</vt:lpstr>
      <vt:lpstr>Comic Sans MS</vt:lpstr>
      <vt:lpstr>Consolas</vt:lpstr>
      <vt:lpstr>Franklin Gothic Book</vt:lpstr>
      <vt:lpstr>Open Sans</vt:lpstr>
      <vt:lpstr>Tw Cen MT</vt:lpstr>
      <vt:lpstr>Verdana</vt:lpstr>
      <vt:lpstr>Wingdings</vt:lpstr>
      <vt:lpstr>RetrospectVTI</vt:lpstr>
      <vt:lpstr>Personalizado</vt:lpstr>
      <vt:lpstr>Celestial</vt:lpstr>
      <vt:lpstr>Circuito</vt:lpstr>
      <vt:lpstr>CAMPO DE VENDAS</vt:lpstr>
      <vt:lpstr>Apresentação do PowerPoint</vt:lpstr>
      <vt:lpstr>Apresentação do PowerPoint</vt:lpstr>
      <vt:lpstr>Apresentação do PowerPoint</vt:lpstr>
      <vt:lpstr>verificabilidade</vt:lpstr>
      <vt:lpstr>Apresentação do PowerPoint</vt:lpstr>
      <vt:lpstr>falseabilidade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Revolução científica</vt:lpstr>
      <vt:lpstr>Apresentação do PowerPoint</vt:lpstr>
      <vt:lpstr>Apresentação do PowerPoint</vt:lpstr>
      <vt:lpstr>DEFINIÇÃO</vt:lpstr>
      <vt:lpstr>bioética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CONCEITOS GERAIS</vt:lpstr>
      <vt:lpstr>estética</vt:lpstr>
      <vt:lpstr>Apresentação do PowerPoint</vt:lpstr>
      <vt:lpstr>estética</vt:lpstr>
      <vt:lpstr>ESTÉTICA</vt:lpstr>
      <vt:lpstr>Apresentação do PowerPoint</vt:lpstr>
      <vt:lpstr>ESTÉTICA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 DE VENDAS</dc:title>
  <dc:creator>Alexandre Zeni</dc:creator>
  <cp:lastModifiedBy>Claudia Frassetto</cp:lastModifiedBy>
  <cp:revision>8</cp:revision>
  <dcterms:created xsi:type="dcterms:W3CDTF">2022-06-30T02:13:20Z</dcterms:created>
  <dcterms:modified xsi:type="dcterms:W3CDTF">2025-11-11T20:49:47Z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